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914400" y="2560320"/>
            <a:ext cx="36576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37160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5400" b="1">
                <a:solidFill>
                  <a:srgbClr val="00D2FF"/>
                </a:solidFill>
                <a:latin typeface="Calibri"/>
              </a:defRPr>
            </a:pPr>
            <a:r>
              <a:t>OH!Loop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74320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0">
                <a:solidFill>
                  <a:srgbClr val="FFFFFF"/>
                </a:solidFill>
                <a:latin typeface="Calibri"/>
              </a:defRPr>
            </a:pPr>
            <a:r>
              <a:t>Developer Onboarding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65760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CCCCCC"/>
                </a:solidFill>
                <a:latin typeface="Calibri"/>
              </a:defRPr>
            </a:pPr>
            <a:r>
              <a:t>Wie OH!Loop aufgebaut ist, warum es funktioniert und wo du einsteigen kannst.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548640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CCCCCC"/>
                </a:solidFill>
                <a:latin typeface="Calibri"/>
              </a:defRPr>
            </a:pPr>
            <a:r>
              <a:t>Lumeon Media  |  Mai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00D2FF"/>
                </a:solidFill>
                <a:latin typeface="Calibri"/>
              </a:defRPr>
            </a:pPr>
            <a:r>
              <a:t>Kommendes Projekt: Betriebsfeier — Interaktive Stele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486400" cy="475488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54480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7B2FFF"/>
                </a:solidFill>
                <a:latin typeface="Calibri"/>
              </a:defRPr>
            </a:pPr>
            <a:r>
              <a:t>Das Konzept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Hochkant-Stele auf einer Betriebsfeier —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erster Live-Einsatz unserer Stelen-Hardware.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00D2FF"/>
                </a:solidFill>
                <a:latin typeface="Calibri"/>
              </a:defRPr>
            </a:pPr>
            <a:r>
              <a:t>Was auf der Stele läuft: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Neues Firmenlogo (Grafiken + Videos)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Transparente Logo-Bereiche zeigen dahinter: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700" b="0">
                <a:solidFill>
                  <a:srgbClr val="00E676"/>
                </a:solidFill>
                <a:latin typeface="Calibri"/>
              </a:defRPr>
            </a:pPr>
            <a:r>
              <a:t>  -&gt; Fotos der Gäste (per Webapp vom Handy)</a:t>
            </a:r>
          </a:p>
          <a:p>
            <a:pPr>
              <a:spcBef>
                <a:spcPts val="600"/>
              </a:spcBef>
              <a:defRPr sz="1700" b="0">
                <a:solidFill>
                  <a:srgbClr val="00E676"/>
                </a:solidFill>
                <a:latin typeface="Calibri"/>
              </a:defRPr>
            </a:pPr>
            <a:r>
              <a:t>  -&gt; Fotos des Fotografen (Live-Upload)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FFFFFF"/>
                </a:solidFill>
                <a:latin typeface="Calibri"/>
              </a:defRPr>
            </a:pPr>
            <a:r>
              <a:t>Gäste sehen sich selbst auf der Stele!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Social-Event-Feature als Showcase.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0" y="1371600"/>
            <a:ext cx="5029200" cy="475488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675120" y="15544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E676"/>
                </a:solidFill>
                <a:latin typeface="Calibri"/>
              </a:defRPr>
            </a:pPr>
            <a:r>
              <a:t>Technisch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FFFFFF"/>
                </a:solidFill>
                <a:latin typeface="Calibri"/>
              </a:defRPr>
            </a:pPr>
            <a:r>
              <a:t>Hardware: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ORBIT Player + Hochkant-LED-Stele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HDMI -&gt; NovaStar -&gt; LED-Module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FFFFFF"/>
                </a:solidFill>
                <a:latin typeface="Calibri"/>
              </a:defRPr>
            </a:pPr>
            <a:r>
              <a:t>Software (neu zu bauen):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Webapp für Gäste-Upload (Handy)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Fotograf-Upload-Interface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Transparenz-Layer im Player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Live-Rotation neuer Bilder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00D2FF"/>
                </a:solidFill>
                <a:latin typeface="Calibri"/>
              </a:defRPr>
            </a:pPr>
            <a:r>
              <a:t>Showcase-Wert: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Beweist: Stele + interaktiver Content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  = neues Produkt für Events + Messen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00D2FF"/>
                </a:solidFill>
                <a:latin typeface="Calibri"/>
              </a:defRPr>
            </a:pPr>
            <a:r>
              <a:t>Wo du einsteigen kannst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36576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D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0876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D2FF"/>
                </a:solidFill>
                <a:latin typeface="Calibri"/>
              </a:defRPr>
            </a:pPr>
            <a:r>
              <a:t>Frontend (Next.js)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CCCCCC"/>
                </a:solidFill>
                <a:latin typeface="Calibri"/>
              </a:defRPr>
            </a:pPr>
            <a:r>
              <a:t>Kampagnenplaner UI, Kartensuche,</a:t>
            </a:r>
          </a:p>
          <a:p>
            <a:pPr>
              <a:spcBef>
                <a:spcPts val="600"/>
              </a:spcBef>
              <a:defRPr sz="1700" b="0">
                <a:solidFill>
                  <a:srgbClr val="CCCCCC"/>
                </a:solidFill>
                <a:latin typeface="Calibri"/>
              </a:defRPr>
            </a:pPr>
            <a:r>
              <a:t>Buchungsstrecke, Dashboard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01752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AA"/>
                </a:solidFill>
                <a:latin typeface="Calibri"/>
              </a:defRPr>
            </a:pPr>
            <a:r>
              <a:t>Repo: orbit-portal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26480" y="137160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150876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7B2FFF"/>
                </a:solidFill>
                <a:latin typeface="Calibri"/>
              </a:defRPr>
            </a:pPr>
            <a:r>
              <a:t>Backend (Supabase + n8n)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201168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CCCCCC"/>
                </a:solidFill>
                <a:latin typeface="Calibri"/>
              </a:defRPr>
            </a:pPr>
            <a:r>
              <a:t>Loop-Engine, Abrechnungslogik,</a:t>
            </a:r>
          </a:p>
          <a:p>
            <a:pPr>
              <a:spcBef>
                <a:spcPts val="600"/>
              </a:spcBef>
              <a:defRPr sz="1700" b="0">
                <a:solidFill>
                  <a:srgbClr val="CCCCCC"/>
                </a:solidFill>
                <a:latin typeface="Calibri"/>
              </a:defRPr>
            </a:pPr>
            <a:r>
              <a:t>RPC-Functions, Workflows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301752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AA"/>
                </a:solidFill>
                <a:latin typeface="Calibri"/>
              </a:defRPr>
            </a:pPr>
            <a:r>
              <a:t>Repo: orbit-portal + n8n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7200" y="393192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0690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E676"/>
                </a:solidFill>
                <a:latin typeface="Calibri"/>
              </a:defRPr>
            </a:pPr>
            <a:r>
              <a:t>Player (Python + DRM)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57200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CCCCCC"/>
                </a:solidFill>
                <a:latin typeface="Calibri"/>
              </a:defRPr>
            </a:pPr>
            <a:r>
              <a:t>Playback-Engine, Crossfade,</a:t>
            </a:r>
          </a:p>
          <a:p>
            <a:pPr>
              <a:spcBef>
                <a:spcPts val="600"/>
              </a:spcBef>
              <a:defRPr sz="1700" b="0">
                <a:solidFill>
                  <a:srgbClr val="CCCCCC"/>
                </a:solidFill>
                <a:latin typeface="Calibri"/>
              </a:defRPr>
            </a:pPr>
            <a:r>
              <a:t>Provisioning, Hardware-Anbindung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57784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AA"/>
                </a:solidFill>
                <a:latin typeface="Calibri"/>
              </a:defRPr>
            </a:pPr>
            <a:r>
              <a:t>Repo: ohloop-player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126480" y="393192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0" y="40690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8C00"/>
                </a:solidFill>
                <a:latin typeface="Calibri"/>
              </a:defRPr>
            </a:pPr>
            <a:r>
              <a:t>Events / Interaktiv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4572000"/>
            <a:ext cx="4754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0">
                <a:solidFill>
                  <a:srgbClr val="CCCCCC"/>
                </a:solidFill>
                <a:latin typeface="Calibri"/>
              </a:defRPr>
            </a:pPr>
            <a:r>
              <a:t>Webapp Gäste-Upload,</a:t>
            </a:r>
          </a:p>
          <a:p>
            <a:pPr>
              <a:spcBef>
                <a:spcPts val="600"/>
              </a:spcBef>
              <a:defRPr sz="1700" b="0">
                <a:solidFill>
                  <a:srgbClr val="CCCCCC"/>
                </a:solidFill>
                <a:latin typeface="Calibri"/>
              </a:defRPr>
            </a:pPr>
            <a:r>
              <a:t>Transparenz-Layer, Stelen-Content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557784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8888AA"/>
                </a:solidFill>
                <a:latin typeface="Calibri"/>
              </a:defRPr>
            </a:pPr>
            <a:r>
              <a:t>Repo: Neues Feature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114800" y="2743200"/>
            <a:ext cx="393192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914400" y="1645920"/>
            <a:ext cx="103327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00D2FF"/>
                </a:solidFill>
                <a:latin typeface="Calibri"/>
              </a:defRPr>
            </a:pPr>
            <a:r>
              <a:t>Ready to build?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017520"/>
            <a:ext cx="10332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Calibri"/>
              </a:defRPr>
            </a:pPr>
            <a:r>
              <a:t>Clone die Repos, installier Claude Code, lies die CLAUDE.md — und leg los.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114800"/>
            <a:ext cx="10332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CCCCC"/>
                </a:solidFill>
                <a:latin typeface="Calibri"/>
              </a:defRPr>
            </a:pPr>
            <a:r>
              <a:t>github.com/MaxLumeon/orbit-portal   |   github.com/MaxLumeon/ohloop-player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5303520"/>
            <a:ext cx="10332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00D2FF"/>
                </a:solidFill>
                <a:latin typeface="Calibri"/>
              </a:defRPr>
            </a:pPr>
            <a:r>
              <a:t>Fragen? Meld dich bei Max.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600" b="1">
                <a:solidFill>
                  <a:srgbClr val="00D2FF"/>
                </a:solidFill>
                <a:latin typeface="Calibri"/>
              </a:defRPr>
            </a:pPr>
            <a:r>
              <a:t>Was ist OH!Loop?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27432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5156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0">
                <a:solidFill>
                  <a:srgbClr val="FFFFFF"/>
                </a:solidFill>
                <a:latin typeface="Calibri"/>
              </a:defRPr>
            </a:pPr>
            <a:r>
              <a:t>OH!Loop ist eine DOOH-Plattform (Digital Out-of-Home) mit drei Hauptkomponenten: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2200" b="1">
                <a:solidFill>
                  <a:srgbClr val="00D2FF"/>
                </a:solidFill>
                <a:latin typeface="Calibri"/>
              </a:defRPr>
            </a:pPr>
            <a:r>
              <a:t>1. Anbieterportal (Admin)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Standorte verwalten, Anlagen anlegen, Player zuweisen, Buchungen einsehen.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Betreiber von Werbeanlagen (Restaurants, Einkaufszentren, Fabriken) managen hier ihre Screens.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2200" b="1">
                <a:solidFill>
                  <a:srgbClr val="00D2FF"/>
                </a:solidFill>
                <a:latin typeface="Calibri"/>
              </a:defRPr>
            </a:pPr>
            <a:r>
              <a:t>2. Kampagnenplaner (Buchungsportal)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Self-Service-Buchung: Werbetreibende buchen Werbeflächen direkt, ohne Mediaagentur.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Standortsuche mit Karte, Zielgruppen-Filter, Live-Preisrechner, Kampagnen-Visualisierung.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2200" b="1">
                <a:solidFill>
                  <a:srgbClr val="00D2FF"/>
                </a:solidFill>
                <a:latin typeface="Calibri"/>
              </a:defRPr>
            </a:pPr>
            <a:r>
              <a:t>3. ORBIT Player (Raspberry Pi)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Plug-and-Play Hardware-Player. Spielt die gebuchten Medien in einer Loop-Sequenz auf HDMI-Displays.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   Ruckelfreie Crossfade-Übergänge, 24/7-Betrieb, Auto-Recovery, Offline-fähig.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Systemarchitektur — Wie alles vernetzt ist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463040"/>
            <a:ext cx="2926080" cy="164592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D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55448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D2FF"/>
                </a:solidFill>
                <a:latin typeface="Calibri"/>
              </a:defRPr>
            </a:pPr>
            <a:r>
              <a:t>Anbieterportal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Next.js + Supabase Auth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Standorte, Player, Buchungen</a:t>
            </a:r>
          </a:p>
          <a:p>
            <a:pPr>
              <a:spcBef>
                <a:spcPts val="600"/>
              </a:spcBef>
              <a:defRPr sz="1300" b="0">
                <a:solidFill>
                  <a:srgbClr val="8888AA"/>
                </a:solidFill>
                <a:latin typeface="Calibri"/>
              </a:defRPr>
            </a:pPr>
            <a:r>
              <a:t>orbit-portal Repo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840480" y="1463040"/>
            <a:ext cx="2926080" cy="164592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023360" y="155448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7B2FFF"/>
                </a:solidFill>
                <a:latin typeface="Calibri"/>
              </a:defRPr>
            </a:pPr>
            <a:r>
              <a:t>Kampagnenplaner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Next.js + Mapbox + Stripe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Self-Service Werbebuchung</a:t>
            </a:r>
          </a:p>
          <a:p>
            <a:pPr>
              <a:spcBef>
                <a:spcPts val="600"/>
              </a:spcBef>
              <a:defRPr sz="1300" b="0">
                <a:solidFill>
                  <a:srgbClr val="8888AA"/>
                </a:solidFill>
                <a:latin typeface="Calibri"/>
              </a:defRPr>
            </a:pPr>
            <a:r>
              <a:t>orbit-portal Repo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223760" y="1463040"/>
            <a:ext cx="2926080" cy="164592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406640" y="155448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E676"/>
                </a:solidFill>
                <a:latin typeface="Calibri"/>
              </a:defRPr>
            </a:pPr>
            <a:r>
              <a:t>ORBIT Player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Python + mpv + DRM/KMS</a:t>
            </a:r>
          </a:p>
          <a:p>
            <a:pPr>
              <a:spcBef>
                <a:spcPts val="600"/>
              </a:spcBef>
              <a:defRPr sz="1400" b="0">
                <a:solidFill>
                  <a:srgbClr val="CCCCCC"/>
                </a:solidFill>
                <a:latin typeface="Calibri"/>
              </a:defRPr>
            </a:pPr>
            <a:r>
              <a:t>Raspberry Pi 5, HDMI out</a:t>
            </a:r>
          </a:p>
          <a:p>
            <a:pPr>
              <a:spcBef>
                <a:spcPts val="600"/>
              </a:spcBef>
              <a:defRPr sz="1300" b="0">
                <a:solidFill>
                  <a:srgbClr val="8888AA"/>
                </a:solidFill>
                <a:latin typeface="Calibri"/>
              </a:defRPr>
            </a:pPr>
            <a:r>
              <a:t>ohloop-player Repo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" y="3474720"/>
            <a:ext cx="2286000" cy="146304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3566160"/>
            <a:ext cx="19202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8C00"/>
                </a:solidFill>
                <a:latin typeface="Calibri"/>
              </a:defRPr>
            </a:pPr>
            <a:r>
              <a:t>Supabase (DB)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PostgreSQL + Auth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Realtime WebSocket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RLS + RPC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017520" y="3474720"/>
            <a:ext cx="2286000" cy="146304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00400" y="3566160"/>
            <a:ext cx="19202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8C00"/>
                </a:solidFill>
                <a:latin typeface="Calibri"/>
              </a:defRPr>
            </a:pPr>
            <a:r>
              <a:t>n8n (Automation)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Loop-Engine Cron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Sequenz-Berechnung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IONOS VPS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577840" y="3474720"/>
            <a:ext cx="2286000" cy="146304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60720" y="3566160"/>
            <a:ext cx="19202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8C00"/>
                </a:solidFill>
                <a:latin typeface="Calibri"/>
              </a:defRPr>
            </a:pPr>
            <a:r>
              <a:t>IONOS S3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Medien-Archiv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Signierte Downloads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lumeon-media-archiv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8138160" y="3474720"/>
            <a:ext cx="2286000" cy="146304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321040" y="3566160"/>
            <a:ext cx="19202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8C00"/>
                </a:solidFill>
                <a:latin typeface="Calibri"/>
              </a:defRPr>
            </a:pPr>
            <a:r>
              <a:t>GitHub + Claude Code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2 Repos (portal + player)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GSD Workflow</a:t>
            </a:r>
          </a:p>
          <a:p>
            <a:pPr>
              <a:spcBef>
                <a:spcPts val="600"/>
              </a:spcBef>
              <a:defRPr sz="1300" b="0">
                <a:solidFill>
                  <a:srgbClr val="CCCCCC"/>
                </a:solidFill>
                <a:latin typeface="Calibri"/>
              </a:defRPr>
            </a:pPr>
            <a:r>
              <a:t>AI-driven Development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7200" y="5303520"/>
            <a:ext cx="100584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1">
                <a:solidFill>
                  <a:srgbClr val="FFFFFF"/>
                </a:solidFill>
                <a:latin typeface="Calibri"/>
              </a:defRPr>
            </a:pPr>
            <a:r>
              <a:t>Datenfluss: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Buchung (Portal) -&gt; Supabase DB -&gt; n8n Loop-Engine (alle 5 Min) -&gt; loop_schedules Update -&gt; Realtime Push an Player -&gt; Player synct Medien von S3 -&gt; Playback auf HDMI-Display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Entwicklungs-Workflow: GitHub + Claude Code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029200" cy="4754880"/>
          </a:xfrm>
          <a:prstGeom prst="roundRect">
            <a:avLst/>
          </a:prstGeom>
          <a:solidFill>
            <a:srgbClr val="2D2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544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00D2FF"/>
                </a:solidFill>
                <a:latin typeface="Calibri"/>
              </a:defRPr>
            </a:pPr>
            <a:r>
              <a:t>Zwei Git-Repos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FFFFFF"/>
                </a:solidFill>
                <a:latin typeface="Calibri"/>
              </a:defRPr>
            </a:pPr>
            <a:r>
              <a:t>MaxLumeon/orbit-portal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Next.js Frontend (Admin + Kampagnenplaner)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n8n Workflow-JSONs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SQL-Migrationen (autoratitiv)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FFFFFF"/>
                </a:solidFill>
                <a:latin typeface="Calibri"/>
              </a:defRPr>
            </a:pPr>
            <a:r>
              <a:t>MaxLumeon/ohloop-player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Python Playback-Engine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DRM/KMS + mpv Integration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Provisioning-Scripts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  Player-getriebene SQL-Migrationen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0" y="1371600"/>
            <a:ext cx="5486400" cy="4754880"/>
          </a:xfrm>
          <a:prstGeom prst="roundRect">
            <a:avLst/>
          </a:prstGeom>
          <a:solidFill>
            <a:srgbClr val="2D2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217920" y="155448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7B2FFF"/>
                </a:solidFill>
                <a:latin typeface="Calibri"/>
              </a:defRPr>
            </a:pPr>
            <a:r>
              <a:t>AI-Driven Development mit Claude Code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600" b="0">
                <a:solidFill>
                  <a:srgbClr val="FFFFFF"/>
                </a:solidFill>
                <a:latin typeface="Calibri"/>
              </a:defRPr>
            </a:pPr>
            <a:r>
              <a:t>Wir entwickeln mit Claude Code (CLI) und dem</a:t>
            </a:r>
          </a:p>
          <a:p>
            <a:pPr>
              <a:spcBef>
                <a:spcPts val="600"/>
              </a:spcBef>
              <a:defRPr sz="1600" b="1">
                <a:solidFill>
                  <a:srgbClr val="FFFFFF"/>
                </a:solidFill>
                <a:latin typeface="Calibri"/>
              </a:defRPr>
            </a:pPr>
            <a:r>
              <a:t>GSD-Workflow (Get Shit Done):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600" b="0">
                <a:solidFill>
                  <a:srgbClr val="00E676"/>
                </a:solidFill>
                <a:latin typeface="Calibri"/>
              </a:defRPr>
            </a:pPr>
            <a:r>
              <a:t>/gsd-plan-phase   -&gt;  Detailplanung</a:t>
            </a:r>
          </a:p>
          <a:p>
            <a:pPr>
              <a:spcBef>
                <a:spcPts val="600"/>
              </a:spcBef>
              <a:defRPr sz="1600" b="0">
                <a:solidFill>
                  <a:srgbClr val="00E676"/>
                </a:solidFill>
                <a:latin typeface="Calibri"/>
              </a:defRPr>
            </a:pPr>
            <a:r>
              <a:t>/gsd-execute-phase -&gt;  Implementierung</a:t>
            </a:r>
          </a:p>
          <a:p>
            <a:pPr>
              <a:spcBef>
                <a:spcPts val="600"/>
              </a:spcBef>
              <a:defRPr sz="1600" b="0">
                <a:solidFill>
                  <a:srgbClr val="00E676"/>
                </a:solidFill>
                <a:latin typeface="Calibri"/>
              </a:defRPr>
            </a:pPr>
            <a:r>
              <a:t>/gsd-verify-work   -&gt;  UAT + Tests</a:t>
            </a:r>
          </a:p>
          <a:p>
            <a:pPr>
              <a:spcBef>
                <a:spcPts val="600"/>
              </a:spcBef>
              <a:defRPr sz="1600" b="0">
                <a:solidFill>
                  <a:srgbClr val="00E676"/>
                </a:solidFill>
                <a:latin typeface="Calibri"/>
              </a:defRPr>
            </a:pPr>
            <a:r>
              <a:t>/gsd-code-review   -&gt;  Automatisches Review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Claude schreibt Code, reviewed, testet.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Du steuerst und entscheidest.</a:t>
            </a:r>
          </a:p>
          <a:p>
            <a:pPr>
              <a:spcBef>
                <a:spcPts val="600"/>
              </a:spcBef>
              <a:defRPr sz="1600" b="1">
                <a:solidFill>
                  <a:srgbClr val="00D2FF"/>
                </a:solidFill>
                <a:latin typeface="Calibri"/>
              </a:defRPr>
            </a:pPr>
            <a:r>
              <a:t>Onboarding-Zeit: ~1 Tag statt 1 Woche.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Der Kampagnenplaner — Warum er ein Gamechanger ist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D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0876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D2FF"/>
                </a:solidFill>
                <a:latin typeface="Calibri"/>
              </a:defRPr>
            </a:pPr>
            <a:r>
              <a:t>Self-Service statt Mediaagentur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011680"/>
            <a:ext cx="47548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Werbetreibende buchen DOOH-Flächen direkt online.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Kein Anruf, kein Mediaplan-PDF, kein Mittelsmann.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Demokratisiert DOOH für kleine und mittlere Unternehmen.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126480" y="137160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0" y="150876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7B2FFF"/>
                </a:solidFill>
                <a:latin typeface="Calibri"/>
              </a:defRPr>
            </a:pPr>
            <a:r>
              <a:t>Live-Kartensuche mit Zielgruppen-Filter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7548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Standorte auf einer interaktiven Karte durchsuchen.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Filtern nach PLZ, Branche, Frequenz, Displaygröße.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Sofort sehen, was verfügbar ist und was es kostet.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" y="393192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40690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E676"/>
                </a:solidFill>
                <a:latin typeface="Calibri"/>
              </a:defRPr>
            </a:pPr>
            <a:r>
              <a:t>Automatische Preisberechnung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72000"/>
            <a:ext cx="47548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Echtzeitpreise basierend auf Standort, Dauer, Frequenz.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Transparentes Pricing ohne Verhandlungsrunden.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Rabatte bei Langzeitbuchung automatisch eingerechnet.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126480" y="3931920"/>
            <a:ext cx="5303520" cy="21945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FF8C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0" y="40690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FF8C00"/>
                </a:solidFill>
                <a:latin typeface="Calibri"/>
              </a:defRPr>
            </a:pPr>
            <a:r>
              <a:t>Plug-and-Play Kampagnen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4572000"/>
            <a:ext cx="47548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Medien hochladen, Zeitraum wählen, buchen, fertig.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Loop-Engine berechnet automatisch die Rotation.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Innerhalb von 5 Minuten auf dem Display.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Warum der Kampagnenplaner gefragt sein wird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51560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FFFF"/>
                </a:solidFill>
                <a:latin typeface="Calibri"/>
              </a:defRPr>
            </a:pPr>
            <a:r>
              <a:t>Das Problem im DOOH-Markt heute: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Kleine Unternehmen (Bäcker, Fitnessstudio, Zahnarzt) wollen lokal Werbung schalten,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aber der Weg über Mediaagenturen ist zu teuer, zu langsam und zu komplex.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DOOH-Anbieter (Restaurants, Malls, Büros) haben Screens, aber keinen einfachen Weg,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ihre freien Slots zu vermarkten.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2200" b="1">
                <a:solidFill>
                  <a:srgbClr val="00E676"/>
                </a:solidFill>
                <a:latin typeface="Calibri"/>
              </a:defRPr>
            </a:pPr>
            <a:r>
              <a:t>OH!Loop löst beides: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  -&gt; Anbieter listen ihre Flächen in 5 Minuten.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  -&gt; Werbetreibende buchen direkt online ohne Mittelsmann.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  -&gt; Die Loop-Engine garantiert faire Sichtzeit für alle.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  -&gt; Abrechnung automatisch per Stripe.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2000" b="1">
                <a:solidFill>
                  <a:srgbClr val="00D2FF"/>
                </a:solidFill>
                <a:latin typeface="Calibri"/>
              </a:defRPr>
            </a:pPr>
            <a:r>
              <a:t>  Kein DOOH-Marktplatz in Deutschland bietet Self-Service für kleine Flächen.</a:t>
            </a:r>
          </a:p>
          <a:p>
            <a:pPr>
              <a:spcBef>
                <a:spcPts val="600"/>
              </a:spcBef>
              <a:defRPr sz="1800" b="0">
                <a:solidFill>
                  <a:srgbClr val="CCCCCC"/>
                </a:solidFill>
                <a:latin typeface="Calibri"/>
              </a:defRPr>
            </a:pPr>
            <a:r>
              <a:t>  Bestehende Plattformen (Ströer, WallDecaux) bedienen nur Großkunden.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Lumeon Media + OH!Loop = Win-Win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36576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029200" cy="41148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544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7B2FFF"/>
                </a:solidFill>
                <a:latin typeface="Calibri"/>
              </a:defRPr>
            </a:pPr>
            <a:r>
              <a:t>Lumeon Media (Agentur)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Vermarktet DOOH-Flächen aktiv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Betreut Kunden persönlich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Baut eigenes Netzwerk an Anlagen auf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Verkauf, Beratung, Kreation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00E676"/>
                </a:solidFill>
                <a:latin typeface="Calibri"/>
              </a:defRPr>
            </a:pPr>
            <a:r>
              <a:t>= Anchor-Tenant auf OH!Loop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= Eigene Anlagen buchbar auf der Plattform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943600" y="1371600"/>
            <a:ext cx="5486400" cy="41148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D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217920" y="1554480"/>
            <a:ext cx="5029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00D2FF"/>
                </a:solidFill>
                <a:latin typeface="Calibri"/>
              </a:defRPr>
            </a:pPr>
            <a:r>
              <a:t>OH!Loop (SaaS-Plattform)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Technische Infrastruktur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Self-Service Buchungsportal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Plug-and-Play Player-Hardware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  <a:r>
              <a:t>Verträge mit anderen DOOH-Anbietern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800" b="1">
                <a:solidFill>
                  <a:srgbClr val="00E676"/>
                </a:solidFill>
                <a:latin typeface="Calibri"/>
              </a:defRPr>
            </a:pPr>
            <a:r>
              <a:t>= Vertriebsschnittstelle / Marktplatz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= Skaliert über Lumeon hinaus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5760720"/>
            <a:ext cx="8229600" cy="82296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103120" y="5852160"/>
            <a:ext cx="7772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700" b="0">
                <a:solidFill>
                  <a:srgbClr val="00E676"/>
                </a:solidFill>
                <a:latin typeface="Calibri"/>
              </a:defRPr>
            </a:pPr>
            <a:r>
              <a:t>Lumeon bringt die ersten Anlagen + Kunden. OH!Loop ist die Plattform, die mit jedem neuen Anbieter wächst.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ORBIT Player — Plug &amp; Play für jede Anlage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45720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5303520" cy="22860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5544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E676"/>
                </a:solidFill>
                <a:latin typeface="Calibri"/>
              </a:defRPr>
            </a:pPr>
            <a:r>
              <a:t>Kleine Anlagen (TV/Monitor)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Raspberry Pi 5 + HDMI-Kabel + WLAN</a:t>
            </a: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Plug-and-Play: Strom + WLAN = läuft</a:t>
            </a: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Provisioning-Installer: 1 Befehl = fertig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Ideal für: Restaurants, Wartezimmer, Lobbys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17920" y="1371600"/>
            <a:ext cx="5303520" cy="22860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92240" y="1554480"/>
            <a:ext cx="4754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7B2FFF"/>
                </a:solidFill>
                <a:latin typeface="Calibri"/>
              </a:defRPr>
            </a:pPr>
            <a:r>
              <a:t>Große Anlagen (LED-Wände, Stelen)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Gleicher Pi + NovaStar-Controller</a:t>
            </a: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HDMI-Out -&gt; LED-Controller -&gt; LED-Module</a:t>
            </a:r>
          </a:p>
          <a:p>
            <a:pPr>
              <a:spcBef>
                <a:spcPts val="600"/>
              </a:spcBef>
              <a:defRPr sz="1700" b="0">
                <a:solidFill>
                  <a:srgbClr val="FFFFFF"/>
                </a:solidFill>
                <a:latin typeface="Calibri"/>
              </a:defRPr>
            </a:pPr>
            <a:r>
              <a:t>Skalierbar: 1m2 bis 20m2+</a:t>
            </a:r>
          </a:p>
          <a:p>
            <a:pPr>
              <a:spcBef>
                <a:spcPts val="600"/>
              </a:spcBef>
              <a:defRPr sz="1600" b="0">
                <a:solidFill>
                  <a:srgbClr val="CCCCCC"/>
                </a:solidFill>
                <a:latin typeface="Calibri"/>
              </a:defRPr>
            </a:pPr>
            <a:r>
              <a:t>Ideal für: Fassaden, Events, Eingangsbereiche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4023360"/>
            <a:ext cx="11064240" cy="2560320"/>
          </a:xfrm>
          <a:prstGeom prst="roundRect">
            <a:avLst/>
          </a:prstGeom>
          <a:solidFill>
            <a:srgbClr val="2D2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4206240"/>
            <a:ext cx="10515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FFFFFF"/>
                </a:solidFill>
                <a:latin typeface="Calibri"/>
              </a:defRPr>
            </a:pPr>
            <a:r>
              <a:t>Was den Player besonders macht:</a:t>
            </a:r>
          </a:p>
          <a:p>
            <a:pPr>
              <a:spcBef>
                <a:spcPts val="600"/>
              </a:spcBef>
              <a:defRPr sz="1800" b="0">
                <a:solidFill>
                  <a:srgbClr val="FFFFFF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Crossfade-Übergänge via DRM-Plane-Alpha (Hardware, nicht Software)</a:t>
            </a: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Ruckelfreie 1080p-Wiedergabe, 24/7, ohne X11/Wayland</a:t>
            </a: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Loop-Integrität: Jeder Kunde bekommt exakt seine garantierte Sichtzeit</a:t>
            </a: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Offline-fähig: Spielt aus dem lokalen Cache weiter wenn WLAN ausfällt</a:t>
            </a: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Auto-Provisioning: MAC + Hostname -&gt; Supabase -&gt; Token -&gt; läuft</a:t>
            </a:r>
          </a:p>
          <a:p>
            <a:pPr>
              <a:spcBef>
                <a:spcPts val="600"/>
              </a:spcBef>
              <a:defRPr sz="1700" b="0">
                <a:solidFill>
                  <a:srgbClr val="00D2FF"/>
                </a:solidFill>
                <a:latin typeface="Calibri"/>
              </a:defRPr>
            </a:pPr>
            <a:r>
              <a:t>  Heartbeat + Health-Monitoring an die Cloud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A1A2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365760"/>
            <a:ext cx="10058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00D2FF"/>
                </a:solidFill>
                <a:latin typeface="Calibri"/>
              </a:defRPr>
            </a:pPr>
            <a:r>
              <a:t>Kommendes Projekt: Die Fabrik</a:t>
            </a:r>
          </a:p>
        </p:txBody>
      </p:sp>
      <p:sp>
        <p:nvSpPr>
          <p:cNvPr id="3" name="Rectangle 2"/>
          <p:cNvSpPr/>
          <p:nvPr/>
        </p:nvSpPr>
        <p:spPr>
          <a:xfrm>
            <a:off x="731520" y="1005840"/>
            <a:ext cx="3657600" cy="38100"/>
          </a:xfrm>
          <a:prstGeom prst="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1097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CCCCCC"/>
                </a:solidFill>
                <a:latin typeface="Calibri"/>
              </a:defRPr>
            </a:pPr>
            <a:r>
              <a:t>Bürostandort | Volumen ~70K | 3-Stufen-Rollout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57200" y="1645920"/>
            <a:ext cx="3474720" cy="41148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E6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737360"/>
            <a:ext cx="31089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00E676"/>
                </a:solidFill>
                <a:latin typeface="Calibri"/>
              </a:defRPr>
            </a:pPr>
            <a:r>
              <a:t>Stufe 1: Interne Digital Signage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377440"/>
            <a:ext cx="31089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Displays in der Fabrik informieren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Besucher, Kunden und Mitglieder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über kommende Veranstaltungen.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Erste OH!Loop-Player im eigenen Haus.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Proof of Concept für den Alltag.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5303520"/>
            <a:ext cx="2560320" cy="320040"/>
          </a:xfrm>
          <a:prstGeom prst="roundRect">
            <a:avLst/>
          </a:prstGeom>
          <a:solidFill>
            <a:srgbClr val="00E6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53035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1A1A2E"/>
                </a:solidFill>
                <a:latin typeface="Calibri"/>
              </a:defRPr>
            </a:pPr>
            <a:r>
              <a:t>Sofort umsetzbar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206240" y="1645920"/>
            <a:ext cx="3474720" cy="41148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00D2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389120" y="1737360"/>
            <a:ext cx="31089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00D2FF"/>
                </a:solidFill>
                <a:latin typeface="Calibri"/>
              </a:defRPr>
            </a:pPr>
            <a:r>
              <a:t>Stufe 2: LED-Wand Eventhalle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89120" y="2377440"/>
            <a:ext cx="31089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19,5 m2 LED-Fläche am Eingang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der Eventhalle.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Großformat, beeindruckend,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buchbar für Veranstalter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und Werbetreibende.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5303520"/>
            <a:ext cx="2560320" cy="320040"/>
          </a:xfrm>
          <a:prstGeom prst="roundRect">
            <a:avLst/>
          </a:prstGeom>
          <a:solidFill>
            <a:srgbClr val="00D2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63440" y="53035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1A1A2E"/>
                </a:solidFill>
                <a:latin typeface="Calibri"/>
              </a:defRPr>
            </a:pPr>
            <a:r>
              <a:t>Mittelfristig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955279" y="1645920"/>
            <a:ext cx="3474720" cy="4114800"/>
          </a:xfrm>
          <a:prstGeom prst="roundRect">
            <a:avLst/>
          </a:prstGeom>
          <a:solidFill>
            <a:srgbClr val="2D2D44"/>
          </a:solidFill>
          <a:ln w="25400">
            <a:solidFill>
              <a:srgbClr val="7B2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138159" y="1737360"/>
            <a:ext cx="31089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700" b="1">
                <a:solidFill>
                  <a:srgbClr val="7B2FFF"/>
                </a:solidFill>
                <a:latin typeface="Calibri"/>
              </a:defRPr>
            </a:pPr>
            <a:r>
              <a:t>Stufe 3: Digitale Stele (Straße)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38159" y="2377440"/>
            <a:ext cx="3108960" cy="2743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CCCCCC"/>
                </a:solidFill>
                <a:latin typeface="Calibri"/>
              </a:defRPr>
            </a:pPr>
            <a:r>
              <a:t>Hochkant-Stele an der Straße.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Sichtbar für Passanten und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Autoverkehr.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Klassische DOOH-Fläche,</a:t>
            </a:r>
          </a:p>
          <a:p>
            <a:pPr>
              <a:spcBef>
                <a:spcPts val="600"/>
              </a:spcBef>
              <a:defRPr sz="1500" b="0">
                <a:solidFill>
                  <a:srgbClr val="CCCCCC"/>
                </a:solidFill>
                <a:latin typeface="Calibri"/>
              </a:defRPr>
            </a:pPr>
            <a:r>
              <a:t>über OH!Loop buchbar.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412479" y="5303520"/>
            <a:ext cx="2560320" cy="320040"/>
          </a:xfrm>
          <a:prstGeom prst="roundRect">
            <a:avLst/>
          </a:prstGeom>
          <a:solidFill>
            <a:srgbClr val="7B2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412479" y="53035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1A1A2E"/>
                </a:solidFill>
                <a:latin typeface="Calibri"/>
              </a:defRPr>
            </a:pPr>
            <a:r>
              <a:t>Langfristig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